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8" r:id="rId4"/>
    <p:sldId id="274" r:id="rId5"/>
    <p:sldId id="263" r:id="rId6"/>
    <p:sldId id="267" r:id="rId7"/>
    <p:sldId id="280" r:id="rId8"/>
    <p:sldId id="279" r:id="rId9"/>
    <p:sldId id="275" r:id="rId10"/>
  </p:sldIdLst>
  <p:sldSz cx="9144000" cy="6858000" type="screen4x3"/>
  <p:notesSz cx="6669088" cy="9872663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EAEAEA"/>
    <a:srgbClr val="06112D"/>
    <a:srgbClr val="0B1B54"/>
    <a:srgbClr val="003B47"/>
    <a:srgbClr val="4B7C39"/>
    <a:srgbClr val="620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77791" autoAdjust="0"/>
  </p:normalViewPr>
  <p:slideViewPr>
    <p:cSldViewPr snapToGrid="0" snapToObjects="1">
      <p:cViewPr varScale="1">
        <p:scale>
          <a:sx n="72" d="100"/>
          <a:sy n="72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202" y="-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4404C-26D2-9D42-B245-6FB04249BEB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D93FF9AB-0BB7-2547-83B3-E563E45F4D3D}">
      <dgm:prSet phldrT="[Text]" custT="1"/>
      <dgm:spPr/>
      <dgm:t>
        <a:bodyPr/>
        <a:lstStyle/>
        <a:p>
          <a:r>
            <a:rPr lang="de-DE" sz="1600" b="1" dirty="0" err="1" smtClean="0">
              <a:latin typeface="Arial"/>
              <a:cs typeface="Arial"/>
            </a:rPr>
            <a:t>Energy</a:t>
          </a:r>
          <a:r>
            <a:rPr lang="de-DE" sz="1600" b="1" dirty="0" smtClean="0">
              <a:latin typeface="Arial"/>
              <a:cs typeface="Arial"/>
            </a:rPr>
            <a:t> </a:t>
          </a:r>
          <a:r>
            <a:rPr lang="de-DE" sz="1600" b="1" dirty="0" err="1" smtClean="0">
              <a:latin typeface="Arial"/>
              <a:cs typeface="Arial"/>
            </a:rPr>
            <a:t>source</a:t>
          </a:r>
          <a:endParaRPr lang="de-DE" sz="1600" b="1" dirty="0">
            <a:latin typeface="Arial"/>
            <a:cs typeface="Arial"/>
          </a:endParaRPr>
        </a:p>
      </dgm:t>
    </dgm:pt>
    <dgm:pt modelId="{CF6AE7B0-B6BC-2148-8586-D532CD5B53AB}" type="parTrans" cxnId="{AC0A5FFD-CE52-7C4F-A393-D9CFB6E0AFBA}">
      <dgm:prSet/>
      <dgm:spPr/>
      <dgm:t>
        <a:bodyPr/>
        <a:lstStyle/>
        <a:p>
          <a:endParaRPr lang="de-DE"/>
        </a:p>
      </dgm:t>
    </dgm:pt>
    <dgm:pt modelId="{BE3903AD-A7EC-EF4C-8E1D-50F369C05DF8}" type="sibTrans" cxnId="{AC0A5FFD-CE52-7C4F-A393-D9CFB6E0AFBA}">
      <dgm:prSet/>
      <dgm:spPr/>
      <dgm:t>
        <a:bodyPr/>
        <a:lstStyle/>
        <a:p>
          <a:endParaRPr lang="de-DE"/>
        </a:p>
      </dgm:t>
    </dgm:pt>
    <dgm:pt modelId="{039F63DF-0D5A-3445-9A5C-12BA12644542}">
      <dgm:prSet phldrT="[Text]" custT="1"/>
      <dgm:spPr/>
      <dgm:t>
        <a:bodyPr/>
        <a:lstStyle/>
        <a:p>
          <a:r>
            <a:rPr lang="de-DE" sz="1600" b="1" dirty="0" err="1" smtClean="0">
              <a:latin typeface="Arial"/>
              <a:cs typeface="Arial"/>
            </a:rPr>
            <a:t>Energy</a:t>
          </a:r>
          <a:r>
            <a:rPr lang="de-DE" sz="1600" b="1" dirty="0" smtClean="0">
              <a:latin typeface="Arial"/>
              <a:cs typeface="Arial"/>
            </a:rPr>
            <a:t> </a:t>
          </a:r>
          <a:r>
            <a:rPr lang="de-DE" sz="1600" b="1" dirty="0" err="1" smtClean="0">
              <a:latin typeface="Arial"/>
              <a:cs typeface="Arial"/>
            </a:rPr>
            <a:t>carrier</a:t>
          </a:r>
          <a:endParaRPr lang="de-DE" sz="1600" b="1" dirty="0">
            <a:latin typeface="Arial"/>
            <a:cs typeface="Arial"/>
          </a:endParaRPr>
        </a:p>
      </dgm:t>
    </dgm:pt>
    <dgm:pt modelId="{3367C9DD-A229-604B-ACE2-C839493BE08A}" type="parTrans" cxnId="{C4EAFB68-77AD-3E49-8DE3-614FF1B5CE56}">
      <dgm:prSet/>
      <dgm:spPr/>
      <dgm:t>
        <a:bodyPr/>
        <a:lstStyle/>
        <a:p>
          <a:endParaRPr lang="de-DE"/>
        </a:p>
      </dgm:t>
    </dgm:pt>
    <dgm:pt modelId="{7059426E-A78A-B44A-AE41-104BE0E46272}" type="sibTrans" cxnId="{C4EAFB68-77AD-3E49-8DE3-614FF1B5CE56}">
      <dgm:prSet/>
      <dgm:spPr/>
      <dgm:t>
        <a:bodyPr/>
        <a:lstStyle/>
        <a:p>
          <a:endParaRPr lang="de-DE"/>
        </a:p>
      </dgm:t>
    </dgm:pt>
    <dgm:pt modelId="{8AB1DB2A-FEDC-434D-970E-8200FEE47AB7}">
      <dgm:prSet phldrT="[Text]" custT="1"/>
      <dgm:spPr/>
      <dgm:t>
        <a:bodyPr/>
        <a:lstStyle/>
        <a:p>
          <a:r>
            <a:rPr lang="de-DE" sz="1600" b="1" dirty="0" err="1" smtClean="0">
              <a:latin typeface="Arial"/>
              <a:cs typeface="Arial"/>
            </a:rPr>
            <a:t>Energy</a:t>
          </a:r>
          <a:r>
            <a:rPr lang="de-DE" sz="1600" b="1" dirty="0" smtClean="0">
              <a:latin typeface="Arial"/>
              <a:cs typeface="Arial"/>
            </a:rPr>
            <a:t> </a:t>
          </a:r>
          <a:r>
            <a:rPr lang="de-DE" sz="1600" b="1" dirty="0" err="1" smtClean="0">
              <a:latin typeface="Arial"/>
              <a:cs typeface="Arial"/>
            </a:rPr>
            <a:t>converter</a:t>
          </a:r>
          <a:endParaRPr lang="de-DE" sz="1600" b="1" dirty="0">
            <a:latin typeface="Arial"/>
            <a:cs typeface="Arial"/>
          </a:endParaRPr>
        </a:p>
      </dgm:t>
    </dgm:pt>
    <dgm:pt modelId="{7B5E493E-4629-784D-ADE9-8E8FD8274084}" type="parTrans" cxnId="{682951E5-E911-284D-98FF-392971E1D050}">
      <dgm:prSet/>
      <dgm:spPr/>
      <dgm:t>
        <a:bodyPr/>
        <a:lstStyle/>
        <a:p>
          <a:endParaRPr lang="de-DE"/>
        </a:p>
      </dgm:t>
    </dgm:pt>
    <dgm:pt modelId="{190C329F-4B4A-4041-85E6-6571E9E36E08}" type="sibTrans" cxnId="{682951E5-E911-284D-98FF-392971E1D050}">
      <dgm:prSet/>
      <dgm:spPr/>
      <dgm:t>
        <a:bodyPr/>
        <a:lstStyle/>
        <a:p>
          <a:endParaRPr lang="de-DE"/>
        </a:p>
      </dgm:t>
    </dgm:pt>
    <dgm:pt modelId="{8E3A09BF-32B3-B64D-A7D7-2F678A4264B5}" type="pres">
      <dgm:prSet presAssocID="{A3F4404C-26D2-9D42-B245-6FB04249BEB3}" presName="Name0" presStyleCnt="0">
        <dgm:presLayoutVars>
          <dgm:dir/>
          <dgm:animLvl val="lvl"/>
          <dgm:resizeHandles val="exact"/>
        </dgm:presLayoutVars>
      </dgm:prSet>
      <dgm:spPr/>
    </dgm:pt>
    <dgm:pt modelId="{1F2DA782-2550-F542-B6EB-C597B5FA18A9}" type="pres">
      <dgm:prSet presAssocID="{D93FF9AB-0BB7-2547-83B3-E563E45F4D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D78B91-4124-5243-AD3D-4C3EF88D58D8}" type="pres">
      <dgm:prSet presAssocID="{BE3903AD-A7EC-EF4C-8E1D-50F369C05DF8}" presName="parTxOnlySpace" presStyleCnt="0"/>
      <dgm:spPr/>
    </dgm:pt>
    <dgm:pt modelId="{C9480433-5E53-414F-A604-174B3531D81D}" type="pres">
      <dgm:prSet presAssocID="{039F63DF-0D5A-3445-9A5C-12BA1264454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79E42E-2C05-2B44-A159-7D93FF0D0628}" type="pres">
      <dgm:prSet presAssocID="{7059426E-A78A-B44A-AE41-104BE0E46272}" presName="parTxOnlySpace" presStyleCnt="0"/>
      <dgm:spPr/>
    </dgm:pt>
    <dgm:pt modelId="{20BB7137-C146-384C-82D4-1974F65A189D}" type="pres">
      <dgm:prSet presAssocID="{8AB1DB2A-FEDC-434D-970E-8200FEE47AB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2951E5-E911-284D-98FF-392971E1D050}" srcId="{A3F4404C-26D2-9D42-B245-6FB04249BEB3}" destId="{8AB1DB2A-FEDC-434D-970E-8200FEE47AB7}" srcOrd="2" destOrd="0" parTransId="{7B5E493E-4629-784D-ADE9-8E8FD8274084}" sibTransId="{190C329F-4B4A-4041-85E6-6571E9E36E08}"/>
    <dgm:cxn modelId="{430B5F14-93AE-D148-BB53-A96E0BEC619A}" type="presOf" srcId="{D93FF9AB-0BB7-2547-83B3-E563E45F4D3D}" destId="{1F2DA782-2550-F542-B6EB-C597B5FA18A9}" srcOrd="0" destOrd="0" presId="urn:microsoft.com/office/officeart/2005/8/layout/chevron1"/>
    <dgm:cxn modelId="{93102AD2-F726-E747-BD94-DD5DF63CFE54}" type="presOf" srcId="{A3F4404C-26D2-9D42-B245-6FB04249BEB3}" destId="{8E3A09BF-32B3-B64D-A7D7-2F678A4264B5}" srcOrd="0" destOrd="0" presId="urn:microsoft.com/office/officeart/2005/8/layout/chevron1"/>
    <dgm:cxn modelId="{5CF5AC3F-7FCF-384F-9A6F-F8966D19279C}" type="presOf" srcId="{8AB1DB2A-FEDC-434D-970E-8200FEE47AB7}" destId="{20BB7137-C146-384C-82D4-1974F65A189D}" srcOrd="0" destOrd="0" presId="urn:microsoft.com/office/officeart/2005/8/layout/chevron1"/>
    <dgm:cxn modelId="{C4EAFB68-77AD-3E49-8DE3-614FF1B5CE56}" srcId="{A3F4404C-26D2-9D42-B245-6FB04249BEB3}" destId="{039F63DF-0D5A-3445-9A5C-12BA12644542}" srcOrd="1" destOrd="0" parTransId="{3367C9DD-A229-604B-ACE2-C839493BE08A}" sibTransId="{7059426E-A78A-B44A-AE41-104BE0E46272}"/>
    <dgm:cxn modelId="{AC0A5FFD-CE52-7C4F-A393-D9CFB6E0AFBA}" srcId="{A3F4404C-26D2-9D42-B245-6FB04249BEB3}" destId="{D93FF9AB-0BB7-2547-83B3-E563E45F4D3D}" srcOrd="0" destOrd="0" parTransId="{CF6AE7B0-B6BC-2148-8586-D532CD5B53AB}" sibTransId="{BE3903AD-A7EC-EF4C-8E1D-50F369C05DF8}"/>
    <dgm:cxn modelId="{B3C4E208-A683-124C-8DBD-4A890955DCCC}" type="presOf" srcId="{039F63DF-0D5A-3445-9A5C-12BA12644542}" destId="{C9480433-5E53-414F-A604-174B3531D81D}" srcOrd="0" destOrd="0" presId="urn:microsoft.com/office/officeart/2005/8/layout/chevron1"/>
    <dgm:cxn modelId="{50557106-7CB0-4144-B8AB-DA20BA7C3CA1}" type="presParOf" srcId="{8E3A09BF-32B3-B64D-A7D7-2F678A4264B5}" destId="{1F2DA782-2550-F542-B6EB-C597B5FA18A9}" srcOrd="0" destOrd="0" presId="urn:microsoft.com/office/officeart/2005/8/layout/chevron1"/>
    <dgm:cxn modelId="{5ABDE434-7AB9-D942-9C4B-5F8A18B28B07}" type="presParOf" srcId="{8E3A09BF-32B3-B64D-A7D7-2F678A4264B5}" destId="{27D78B91-4124-5243-AD3D-4C3EF88D58D8}" srcOrd="1" destOrd="0" presId="urn:microsoft.com/office/officeart/2005/8/layout/chevron1"/>
    <dgm:cxn modelId="{900FD94E-812D-0541-B594-0EA2B70953A0}" type="presParOf" srcId="{8E3A09BF-32B3-B64D-A7D7-2F678A4264B5}" destId="{C9480433-5E53-414F-A604-174B3531D81D}" srcOrd="2" destOrd="0" presId="urn:microsoft.com/office/officeart/2005/8/layout/chevron1"/>
    <dgm:cxn modelId="{FD2F5490-BED2-CD47-96E6-47C089155088}" type="presParOf" srcId="{8E3A09BF-32B3-B64D-A7D7-2F678A4264B5}" destId="{AF79E42E-2C05-2B44-A159-7D93FF0D0628}" srcOrd="3" destOrd="0" presId="urn:microsoft.com/office/officeart/2005/8/layout/chevron1"/>
    <dgm:cxn modelId="{DB869F48-5BE3-2E46-86F9-F5D3EA727359}" type="presParOf" srcId="{8E3A09BF-32B3-B64D-A7D7-2F678A4264B5}" destId="{20BB7137-C146-384C-82D4-1974F65A189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DA782-2550-F542-B6EB-C597B5FA18A9}">
      <dsp:nvSpPr>
        <dsp:cNvPr id="0" name=""/>
        <dsp:cNvSpPr/>
      </dsp:nvSpPr>
      <dsp:spPr>
        <a:xfrm>
          <a:off x="1911" y="0"/>
          <a:ext cx="2328559" cy="5717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Arial"/>
              <a:cs typeface="Arial"/>
            </a:rPr>
            <a:t>Energy</a:t>
          </a:r>
          <a:r>
            <a:rPr lang="de-DE" sz="1600" b="1" kern="1200" dirty="0" smtClean="0">
              <a:latin typeface="Arial"/>
              <a:cs typeface="Arial"/>
            </a:rPr>
            <a:t> </a:t>
          </a:r>
          <a:r>
            <a:rPr lang="de-DE" sz="1600" b="1" kern="1200" dirty="0" err="1" smtClean="0">
              <a:latin typeface="Arial"/>
              <a:cs typeface="Arial"/>
            </a:rPr>
            <a:t>source</a:t>
          </a:r>
          <a:endParaRPr lang="de-DE" sz="1600" b="1" kern="1200" dirty="0">
            <a:latin typeface="Arial"/>
            <a:cs typeface="Arial"/>
          </a:endParaRPr>
        </a:p>
      </dsp:txBody>
      <dsp:txXfrm>
        <a:off x="287775" y="0"/>
        <a:ext cx="1756831" cy="571728"/>
      </dsp:txXfrm>
    </dsp:sp>
    <dsp:sp modelId="{C9480433-5E53-414F-A604-174B3531D81D}">
      <dsp:nvSpPr>
        <dsp:cNvPr id="0" name=""/>
        <dsp:cNvSpPr/>
      </dsp:nvSpPr>
      <dsp:spPr>
        <a:xfrm>
          <a:off x="2097614" y="0"/>
          <a:ext cx="2328559" cy="5717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Arial"/>
              <a:cs typeface="Arial"/>
            </a:rPr>
            <a:t>Energy</a:t>
          </a:r>
          <a:r>
            <a:rPr lang="de-DE" sz="1600" b="1" kern="1200" dirty="0" smtClean="0">
              <a:latin typeface="Arial"/>
              <a:cs typeface="Arial"/>
            </a:rPr>
            <a:t> </a:t>
          </a:r>
          <a:r>
            <a:rPr lang="de-DE" sz="1600" b="1" kern="1200" dirty="0" err="1" smtClean="0">
              <a:latin typeface="Arial"/>
              <a:cs typeface="Arial"/>
            </a:rPr>
            <a:t>carrier</a:t>
          </a:r>
          <a:endParaRPr lang="de-DE" sz="1600" b="1" kern="1200" dirty="0">
            <a:latin typeface="Arial"/>
            <a:cs typeface="Arial"/>
          </a:endParaRPr>
        </a:p>
      </dsp:txBody>
      <dsp:txXfrm>
        <a:off x="2383478" y="0"/>
        <a:ext cx="1756831" cy="571728"/>
      </dsp:txXfrm>
    </dsp:sp>
    <dsp:sp modelId="{20BB7137-C146-384C-82D4-1974F65A189D}">
      <dsp:nvSpPr>
        <dsp:cNvPr id="0" name=""/>
        <dsp:cNvSpPr/>
      </dsp:nvSpPr>
      <dsp:spPr>
        <a:xfrm>
          <a:off x="4193318" y="0"/>
          <a:ext cx="2328559" cy="5717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Arial"/>
              <a:cs typeface="Arial"/>
            </a:rPr>
            <a:t>Energy</a:t>
          </a:r>
          <a:r>
            <a:rPr lang="de-DE" sz="1600" b="1" kern="1200" dirty="0" smtClean="0">
              <a:latin typeface="Arial"/>
              <a:cs typeface="Arial"/>
            </a:rPr>
            <a:t> </a:t>
          </a:r>
          <a:r>
            <a:rPr lang="de-DE" sz="1600" b="1" kern="1200" dirty="0" err="1" smtClean="0">
              <a:latin typeface="Arial"/>
              <a:cs typeface="Arial"/>
            </a:rPr>
            <a:t>converter</a:t>
          </a:r>
          <a:endParaRPr lang="de-DE" sz="1600" b="1" kern="1200" dirty="0">
            <a:latin typeface="Arial"/>
            <a:cs typeface="Arial"/>
          </a:endParaRPr>
        </a:p>
      </dsp:txBody>
      <dsp:txXfrm>
        <a:off x="4479182" y="0"/>
        <a:ext cx="1756831" cy="571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19690336-D519-134C-9D65-B9DE66C76B57}" type="datetime1">
              <a:rPr lang="da-DK" smtClean="0"/>
              <a:pPr/>
              <a:t>18-04-2013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3E9B555C-5777-3E4C-A23B-88AE138843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16526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2E94111B-B5D2-634C-94A6-B362CC8F73C8}" type="datetime1">
              <a:rPr lang="da-DK" smtClean="0"/>
              <a:pPr/>
              <a:t>18-04-2013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3F1AEB6F-08D3-A846-A259-F1F24FCE50A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82379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3515" indent="-282121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8484" indent="-225697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79877" indent="-225697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1271" indent="-225697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82665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34058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85452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36845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1E85636-0D42-F44A-9D61-C3EABDD87B3B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3515" indent="-282121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8484" indent="-225697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79877" indent="-225697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1271" indent="-225697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82665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34058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85452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36845" indent="-225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1E85636-0D42-F44A-9D61-C3EABDD87B3B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C4B04-FD97-4B2B-A0EA-B094712C5D90}" type="slidenum">
              <a:rPr lang="de-DE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1AEB6F-08D3-A846-A259-F1F24FCE50A7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4DE812-5030-4DE4-B95C-22C6BD810499}" type="slidenum">
              <a:rPr lang="de-DE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1AEB6F-08D3-A846-A259-F1F24FCE50A7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1AEB6F-08D3-A846-A259-F1F24FCE50A7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candlines_Logo_Horisontalt_E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52770"/>
            <a:ext cx="9144000" cy="1305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4DE8-06DB-4650-9A1F-D509D28A5B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out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 descr="Power Point Template_endelig2.jpg"/>
          <p:cNvPicPr>
            <a:picLocks noChangeAspect="1"/>
          </p:cNvPicPr>
          <p:nvPr/>
        </p:nvPicPr>
        <p:blipFill>
          <a:blip r:embed="rId7" cstate="print"/>
          <a:srcRect l="189" t="76646"/>
          <a:stretch>
            <a:fillRect/>
          </a:stretch>
        </p:blipFill>
        <p:spPr bwMode="auto">
          <a:xfrm>
            <a:off x="0" y="5348288"/>
            <a:ext cx="91440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Power Point Template_endelig2.jpg"/>
          <p:cNvPicPr>
            <a:picLocks noChangeAspect="1"/>
          </p:cNvPicPr>
          <p:nvPr/>
        </p:nvPicPr>
        <p:blipFill>
          <a:blip r:embed="rId7" cstate="print"/>
          <a:srcRect l="189" t="76646"/>
          <a:stretch>
            <a:fillRect/>
          </a:stretch>
        </p:blipFill>
        <p:spPr bwMode="auto">
          <a:xfrm>
            <a:off x="0" y="5348288"/>
            <a:ext cx="91440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wer Point Template_logo.jpg"/>
          <p:cNvPicPr>
            <a:picLocks noChangeAspect="1"/>
          </p:cNvPicPr>
          <p:nvPr userDrawn="1"/>
        </p:nvPicPr>
        <p:blipFill>
          <a:blip r:embed="rId9" cstate="print"/>
          <a:srcRect l="188" t="1384" b="1868"/>
          <a:stretch>
            <a:fillRect/>
          </a:stretch>
        </p:blipFill>
        <p:spPr bwMode="auto">
          <a:xfrm>
            <a:off x="0" y="603250"/>
            <a:ext cx="91440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375" y="63277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9D6661-763E-44FE-BFCC-5E5A153CB09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4" imgW="9000" imgH="9000" progId="">
                  <p:embed/>
                </p:oleObj>
              </mc:Choice>
              <mc:Fallback>
                <p:oleObj name="think-cell Slide" r:id="rId4" imgW="9000" imgH="90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7010400" y="5595938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fld id="{3BF6FC26-BD44-8344-8527-7838E6CCB34A}" type="slidenum">
              <a:rPr lang="en-US" sz="1200" smtClean="0">
                <a:solidFill>
                  <a:srgbClr val="898989"/>
                </a:solidFill>
                <a:latin typeface="Calibri" charset="0"/>
                <a:cs typeface="Arial" charset="0"/>
              </a:rPr>
              <a:pPr algn="r" eaLnBrk="1" hangingPunct="1">
                <a:defRPr/>
              </a:pPr>
              <a:t>‹Nr.›</a:t>
            </a:fld>
            <a:endParaRPr lang="en-US" sz="1200" smtClean="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00001"/>
            <a:ext cx="8229600" cy="3939406"/>
          </a:xfrm>
        </p:spPr>
        <p:txBody>
          <a:bodyPr/>
          <a:lstStyle>
            <a:lvl2pPr marL="720000">
              <a:defRPr/>
            </a:lvl2pPr>
            <a:lvl3pPr marL="1080000">
              <a:defRPr/>
            </a:lvl3pPr>
            <a:lvl4pPr marL="1440000">
              <a:defRPr/>
            </a:lvl4pPr>
            <a:lvl5pPr>
              <a:buNone/>
              <a:defRPr/>
            </a:lvl5pPr>
            <a:lvl6pPr>
              <a:buNone/>
              <a:defRPr/>
            </a:lvl6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00001"/>
            <a:ext cx="8229600" cy="3939406"/>
          </a:xfrm>
        </p:spPr>
        <p:txBody>
          <a:bodyPr/>
          <a:lstStyle>
            <a:lvl1pPr marL="0" indent="-360000">
              <a:buFont typeface="+mj-lt"/>
              <a:buAutoNum type="arabicPeriod"/>
              <a:defRPr/>
            </a:lvl1pPr>
            <a:lvl2pPr marL="720000" indent="-360000">
              <a:buFont typeface="+mj-lt"/>
              <a:buAutoNum type="arabicPeriod" startAt="2"/>
              <a:defRPr/>
            </a:lvl2pPr>
            <a:lvl3pPr marL="1008000" indent="-288000">
              <a:buSzPct val="100000"/>
              <a:buFont typeface="+mj-lt"/>
              <a:buAutoNum type="arabicPeriod" startAt="3"/>
              <a:defRPr/>
            </a:lvl3pPr>
            <a:lvl4pPr marL="1368000" indent="-252000">
              <a:buFont typeface="+mj-lt"/>
              <a:buAutoNum type="arabicPeriod" startAt="4"/>
              <a:defRPr/>
            </a:lvl4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00001"/>
            <a:ext cx="8229600" cy="3939406"/>
          </a:xfrm>
        </p:spPr>
        <p:txBody>
          <a:bodyPr/>
          <a:lstStyle>
            <a:lvl1pPr marL="0" indent="-360000">
              <a:buFont typeface="+mj-lt"/>
              <a:buAutoNum type="alphaUcPeriod"/>
              <a:defRPr/>
            </a:lvl1pPr>
            <a:lvl2pPr marL="720000" indent="-360000">
              <a:buFont typeface="+mj-lt"/>
              <a:buAutoNum type="alphaUcPeriod" startAt="2"/>
              <a:defRPr/>
            </a:lvl2pPr>
            <a:lvl3pPr marL="1008000" indent="-288000">
              <a:buFont typeface="+mj-lt"/>
              <a:buAutoNum type="alphaUcPeriod" startAt="3"/>
              <a:defRPr/>
            </a:lvl3pPr>
            <a:lvl4pPr marL="1368000" indent="-252000">
              <a:buFont typeface="+mj-lt"/>
              <a:buAutoNum type="alphaUcPeriod" startAt="4"/>
              <a:defRPr/>
            </a:lvl4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548210"/>
            <a:ext cx="5486400" cy="600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35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48730"/>
            <a:ext cx="5486400" cy="708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Tekst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1B54"/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800000"/>
            <a:ext cx="8229600" cy="1261673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buFontTx/>
              <a:buNone/>
              <a:defRPr sz="2000"/>
            </a:lvl1pPr>
            <a:lvl2pPr>
              <a:lnSpc>
                <a:spcPts val="2000"/>
              </a:lnSpc>
              <a:buFontTx/>
              <a:buNone/>
              <a:defRPr sz="2000"/>
            </a:lvl2pPr>
            <a:lvl3pPr>
              <a:lnSpc>
                <a:spcPts val="2000"/>
              </a:lnSpc>
              <a:buFontTx/>
              <a:buNone/>
              <a:defRPr sz="2000"/>
            </a:lvl3pPr>
            <a:lvl4pPr>
              <a:lnSpc>
                <a:spcPts val="2000"/>
              </a:lnSpc>
              <a:buFontTx/>
              <a:buNone/>
              <a:defRPr sz="2000"/>
            </a:lvl4pPr>
            <a:lvl5pPr>
              <a:lnSpc>
                <a:spcPts val="2000"/>
              </a:lnSpc>
              <a:buFontTx/>
              <a:buNone/>
              <a:defRPr sz="2000"/>
            </a:lvl5pPr>
          </a:lstStyle>
          <a:p>
            <a:pPr lvl="0"/>
            <a:r>
              <a:rPr lang="da-DK" dirty="0" smtClean="0"/>
              <a:t>Klik for at redigere brødtekst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457200" y="3062288"/>
            <a:ext cx="4680000" cy="247015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da-DK" dirty="0" smtClean="0"/>
          </a:p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137150" y="3062288"/>
            <a:ext cx="3549650" cy="485778"/>
          </a:xfrm>
        </p:spPr>
        <p:txBody>
          <a:bodyPr>
            <a:normAutofit/>
          </a:bodyPr>
          <a:lstStyle>
            <a:lvl1pPr marL="0" marR="0" indent="-288000" algn="l" defTabSz="4572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1200" b="1" i="0" baseline="0" smtClean="0"/>
            </a:lvl1pPr>
          </a:lstStyle>
          <a:p>
            <a:pPr rtl="0"/>
            <a:r>
              <a:rPr lang="da-DK" dirty="0" smtClean="0"/>
              <a:t>Overskrift til figur eller billede</a:t>
            </a:r>
          </a:p>
          <a:p>
            <a:pPr rtl="0"/>
            <a:endParaRPr lang="da-DK" dirty="0" smtClean="0"/>
          </a:p>
          <a:p>
            <a:pPr rtl="0"/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37150" y="3548066"/>
            <a:ext cx="3549650" cy="1984371"/>
          </a:xfrm>
        </p:spPr>
        <p:txBody>
          <a:bodyPr>
            <a:normAutofit/>
          </a:bodyPr>
          <a:lstStyle>
            <a:lvl1pPr rtl="0">
              <a:lnSpc>
                <a:spcPts val="1400"/>
              </a:lnSpc>
              <a:buFontTx/>
              <a:buNone/>
              <a:defRPr sz="1200"/>
            </a:lvl1pPr>
          </a:lstStyle>
          <a:p>
            <a:pPr rtl="0"/>
            <a:r>
              <a:rPr lang="da-DK" dirty="0" smtClean="0"/>
              <a:t>Forklarende tekst til figur eller billede</a:t>
            </a:r>
          </a:p>
        </p:txBody>
      </p:sp>
      <p:sp>
        <p:nvSpPr>
          <p:cNvPr id="17" name="Tekstboks 16"/>
          <p:cNvSpPr txBox="1"/>
          <p:nvPr userDrawn="1"/>
        </p:nvSpPr>
        <p:spPr>
          <a:xfrm>
            <a:off x="4216952" y="65635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612000" cy="360000"/>
          </a:xfrm>
        </p:spPr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801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01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26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48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484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8041"/>
          </a:xfrm>
        </p:spPr>
        <p:txBody>
          <a:bodyPr anchor="t" anchorCtr="0">
            <a:normAutofit/>
          </a:bodyPr>
          <a:lstStyle>
            <a:lvl1pPr algn="l">
              <a:lnSpc>
                <a:spcPts val="2700"/>
              </a:lnSpc>
              <a:defRPr sz="2300" b="1"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9589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121091"/>
            <a:ext cx="3008313" cy="464785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5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 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612000" cy="360000"/>
          </a:xfrm>
          <a:prstGeom prst="rect">
            <a:avLst/>
          </a:prstGeom>
        </p:spPr>
        <p:txBody>
          <a:bodyPr vert="horz" lIns="91440" tIns="108000" rIns="91440" bIns="108000" rtlCol="0" anchor="ctr"/>
          <a:lstStyle>
            <a:lvl1pPr algn="l">
              <a:defRPr sz="1200">
                <a:solidFill>
                  <a:srgbClr val="0B1B54"/>
                </a:solidFill>
                <a:latin typeface="Arial"/>
                <a:cs typeface="Arial"/>
              </a:defRPr>
            </a:lvl1pPr>
          </a:lstStyle>
          <a:p>
            <a:fld id="{954F9E44-4E81-8A49-836D-24EE0BF8DEB0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200" b="1" kern="1200">
          <a:solidFill>
            <a:srgbClr val="0B1B54"/>
          </a:solidFill>
          <a:latin typeface="Arial"/>
          <a:ea typeface="+mj-ea"/>
          <a:cs typeface="Arial"/>
        </a:defRPr>
      </a:lvl1pPr>
    </p:titleStyle>
    <p:bodyStyle>
      <a:lvl1pPr marL="288000" indent="-2880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80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880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880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880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oleObject" Target="../embeddings/oleObject5.bin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080000"/>
            <a:ext cx="7772400" cy="1853700"/>
          </a:xfrm>
        </p:spPr>
        <p:txBody>
          <a:bodyPr>
            <a:normAutofit/>
          </a:bodyPr>
          <a:lstStyle/>
          <a:p>
            <a:r>
              <a:rPr lang="de-DE" dirty="0" smtClean="0"/>
              <a:t>Green </a:t>
            </a:r>
            <a:r>
              <a:rPr lang="de-DE" dirty="0" err="1" smtClean="0"/>
              <a:t>shipping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– Zero Emission </a:t>
            </a:r>
            <a:r>
              <a:rPr lang="de-DE" dirty="0" err="1" smtClean="0"/>
              <a:t>Ferries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19075" y="5482709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Schwerin, 12.04.2013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1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307473" y="584174"/>
            <a:ext cx="8609263" cy="4170372"/>
          </a:xfrm>
          <a:prstGeom prst="rect">
            <a:avLst/>
          </a:prstGeom>
          <a:noFill/>
          <a:ln>
            <a:solidFill>
              <a:srgbClr val="0B1B5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smtClean="0">
                <a:latin typeface="Arial"/>
                <a:cs typeface="Arial"/>
              </a:rPr>
              <a:t>AGENDA</a:t>
            </a:r>
          </a:p>
          <a:p>
            <a:pPr>
              <a:lnSpc>
                <a:spcPct val="150000"/>
              </a:lnSpc>
            </a:pPr>
            <a:endParaRPr lang="en-GB" sz="2000" smtClean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GB" sz="2000" smtClean="0">
                <a:latin typeface="Arial"/>
                <a:cs typeface="Arial"/>
              </a:rPr>
              <a:t>Short introduction of Scandlines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GB" sz="2000" smtClean="0">
                <a:latin typeface="Arial"/>
                <a:cs typeface="Arial"/>
              </a:rPr>
              <a:t>Scandlines‘ Vogelfluglinie: Efficiency as a base for green shipping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GB" sz="2000" smtClean="0">
                <a:latin typeface="Arial"/>
                <a:cs typeface="Arial"/>
              </a:rPr>
              <a:t>Green shipping by technology: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2000" smtClean="0">
                <a:latin typeface="Arial"/>
                <a:cs typeface="Arial"/>
              </a:rPr>
              <a:t>Hybrid drive + Scrubbers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AutoNum type="alphaLcPeriod"/>
            </a:pPr>
            <a:r>
              <a:rPr lang="en-GB" sz="2000" smtClean="0">
                <a:latin typeface="Arial"/>
                <a:cs typeface="Arial"/>
              </a:rPr>
              <a:t>Zero Emission Ferries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smtClean="0">
                <a:latin typeface="Arial"/>
                <a:cs typeface="Arial"/>
              </a:rPr>
              <a:t>4. Green shipping as the environmental-friendly alternative</a:t>
            </a:r>
            <a:endParaRPr lang="en-GB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743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6343271" cy="6858000"/>
            <a:chOff x="0" y="0"/>
            <a:chExt cx="6343271" cy="6858000"/>
          </a:xfrm>
        </p:grpSpPr>
        <p:pic>
          <p:nvPicPr>
            <p:cNvPr id="26" name="Bild 25" descr="Dänemark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3271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90838" y="3148013"/>
              <a:ext cx="468000" cy="180975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7409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412" y="4699396"/>
            <a:ext cx="893846" cy="3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9432" y="5124191"/>
            <a:ext cx="853953" cy="3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1888219">
            <a:off x="1751269" y="5245164"/>
            <a:ext cx="442720" cy="1185238"/>
          </a:xfrm>
          <a:prstGeom prst="downArrow">
            <a:avLst/>
          </a:prstGeom>
          <a:solidFill>
            <a:schemeClr val="accent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 rot="19711781" flipH="1">
            <a:off x="3653167" y="5466695"/>
            <a:ext cx="442720" cy="1185238"/>
          </a:xfrm>
          <a:prstGeom prst="downArrow">
            <a:avLst/>
          </a:prstGeom>
          <a:solidFill>
            <a:schemeClr val="accent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p-Down Arrow 9"/>
          <p:cNvSpPr/>
          <p:nvPr/>
        </p:nvSpPr>
        <p:spPr>
          <a:xfrm rot="1542622">
            <a:off x="3405304" y="2645060"/>
            <a:ext cx="588815" cy="1879746"/>
          </a:xfrm>
          <a:prstGeom prst="upDownArrow">
            <a:avLst/>
          </a:prstGeom>
          <a:solidFill>
            <a:schemeClr val="accent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own Arrow 10"/>
          <p:cNvSpPr/>
          <p:nvPr/>
        </p:nvSpPr>
        <p:spPr>
          <a:xfrm rot="13317852">
            <a:off x="4919555" y="1100003"/>
            <a:ext cx="594129" cy="1477781"/>
          </a:xfrm>
          <a:prstGeom prst="downArrow">
            <a:avLst/>
          </a:prstGeom>
          <a:solidFill>
            <a:schemeClr val="accent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00038" y="479425"/>
            <a:ext cx="8386762" cy="6108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tIns="0" bIns="0"/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Scandlines is a vital part of the transport infrastructure connecting Scandinavia and the Continent</a:t>
            </a:r>
            <a:endParaRPr lang="en-US" sz="1800" b="1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627077" y="1716881"/>
            <a:ext cx="3132000" cy="35936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u="sng" dirty="0" smtClean="0">
                <a:solidFill>
                  <a:schemeClr val="bg1"/>
                </a:solidFill>
              </a:rPr>
              <a:t>Scandlines facts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Danish-German company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Employees: 1.800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Turnover:  608m €.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3 ”Traffic Machines” offering high frequency and large capacity with crossing times less than 2 hours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Traffic Machines 2012 in figures: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Passengers:	15 mill. 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Cars: 		3,3 mill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Trucks: 		814.000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2 border shops in Rostock and Puttgarden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2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24"/>
          <p:cNvSpPr/>
          <p:nvPr/>
        </p:nvSpPr>
        <p:spPr>
          <a:xfrm>
            <a:off x="139700" y="1243013"/>
            <a:ext cx="1491247" cy="357187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gray">
          <a:xfrm>
            <a:off x="2406316" y="1265238"/>
            <a:ext cx="4879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Arial"/>
                <a:cs typeface="Arial"/>
              </a:rPr>
              <a:t>Loading and</a:t>
            </a:r>
            <a:r>
              <a:rPr lang="en-US" sz="1600" b="1" dirty="0">
                <a:latin typeface="Arial"/>
                <a:cs typeface="Arial"/>
              </a:rPr>
              <a:t> u</a:t>
            </a:r>
            <a:r>
              <a:rPr lang="en-US" sz="1600" b="1" dirty="0" smtClean="0">
                <a:latin typeface="Arial"/>
                <a:cs typeface="Arial"/>
              </a:rPr>
              <a:t>nloading in less than 15 minutes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0" name="Left Arrow 25"/>
          <p:cNvSpPr/>
          <p:nvPr/>
        </p:nvSpPr>
        <p:spPr>
          <a:xfrm rot="10800000">
            <a:off x="7152104" y="1247775"/>
            <a:ext cx="1575969" cy="357188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gray">
          <a:xfrm>
            <a:off x="239713" y="1874838"/>
            <a:ext cx="2759075" cy="33813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Port infrastructure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367" name="Text Box 15"/>
          <p:cNvSpPr txBox="1">
            <a:spLocks noChangeArrowheads="1"/>
          </p:cNvSpPr>
          <p:nvPr/>
        </p:nvSpPr>
        <p:spPr bwMode="gray">
          <a:xfrm>
            <a:off x="3197225" y="1874838"/>
            <a:ext cx="2757488" cy="33813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on board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gray">
          <a:xfrm>
            <a:off x="6140450" y="1874838"/>
            <a:ext cx="2757488" cy="33813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Port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ervice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gray">
          <a:xfrm>
            <a:off x="171451" y="2324101"/>
            <a:ext cx="2827338" cy="11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 smtClean="0">
                <a:latin typeface="Arial"/>
                <a:cs typeface="Arial"/>
              </a:rPr>
              <a:t>Clear signposted access </a:t>
            </a:r>
          </a:p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 smtClean="0">
                <a:latin typeface="Arial"/>
                <a:cs typeface="Arial"/>
              </a:rPr>
              <a:t>Automatic </a:t>
            </a:r>
            <a:r>
              <a:rPr lang="en-US" sz="1200" dirty="0">
                <a:latin typeface="Arial"/>
                <a:cs typeface="Arial"/>
              </a:rPr>
              <a:t>Check-In</a:t>
            </a:r>
          </a:p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>
                <a:latin typeface="Arial"/>
                <a:cs typeface="Arial"/>
              </a:rPr>
              <a:t>R</a:t>
            </a:r>
            <a:r>
              <a:rPr lang="en-US" sz="1200" dirty="0" smtClean="0">
                <a:latin typeface="Arial"/>
                <a:cs typeface="Arial"/>
              </a:rPr>
              <a:t>ailway track, ramps, exits optimized for fast turnover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gray">
          <a:xfrm>
            <a:off x="3197226" y="2324100"/>
            <a:ext cx="27574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>
                <a:latin typeface="Arial"/>
                <a:cs typeface="Arial"/>
              </a:rPr>
              <a:t>Restaurants </a:t>
            </a:r>
            <a:r>
              <a:rPr lang="en-US" sz="1200" dirty="0" smtClean="0">
                <a:latin typeface="Arial"/>
                <a:cs typeface="Arial"/>
              </a:rPr>
              <a:t>and </a:t>
            </a:r>
            <a:r>
              <a:rPr lang="en-US" sz="1200" dirty="0">
                <a:latin typeface="Arial"/>
                <a:cs typeface="Arial"/>
              </a:rPr>
              <a:t>Cafes</a:t>
            </a:r>
          </a:p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 smtClean="0">
                <a:latin typeface="Arial"/>
                <a:cs typeface="Arial"/>
              </a:rPr>
              <a:t>Rest zones, children’s corner</a:t>
            </a:r>
            <a:endParaRPr lang="en-US" sz="1200" dirty="0">
              <a:latin typeface="Arial"/>
              <a:cs typeface="Arial"/>
            </a:endParaRPr>
          </a:p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 smtClean="0">
                <a:latin typeface="Arial"/>
                <a:cs typeface="Arial"/>
              </a:rPr>
              <a:t>Perfume- </a:t>
            </a:r>
            <a:r>
              <a:rPr lang="en-US" sz="1200" dirty="0">
                <a:latin typeface="Arial"/>
                <a:cs typeface="Arial"/>
              </a:rPr>
              <a:t>a</a:t>
            </a:r>
            <a:r>
              <a:rPr lang="en-US" sz="1200" dirty="0" smtClean="0">
                <a:latin typeface="Arial"/>
                <a:cs typeface="Arial"/>
              </a:rPr>
              <a:t>nd Travel-</a:t>
            </a:r>
            <a:r>
              <a:rPr lang="en-US" sz="1200" dirty="0">
                <a:latin typeface="Arial"/>
                <a:cs typeface="Arial"/>
              </a:rPr>
              <a:t>Shops</a:t>
            </a:r>
          </a:p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endParaRPr lang="en-US" sz="1200" dirty="0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gray">
          <a:xfrm>
            <a:off x="6140451" y="2393950"/>
            <a:ext cx="27574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 smtClean="0">
                <a:latin typeface="Arial"/>
                <a:cs typeface="Arial"/>
              </a:rPr>
              <a:t>Bunker supply </a:t>
            </a:r>
          </a:p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 smtClean="0">
                <a:latin typeface="Arial"/>
                <a:cs typeface="Arial"/>
              </a:rPr>
              <a:t>Storage</a:t>
            </a:r>
            <a:endParaRPr lang="en-US" sz="1200" dirty="0">
              <a:latin typeface="Arial"/>
              <a:cs typeface="Arial"/>
            </a:endParaRPr>
          </a:p>
          <a:p>
            <a:pPr marL="177800" indent="-177800">
              <a:spcAft>
                <a:spcPts val="300"/>
              </a:spcAft>
              <a:buClr>
                <a:srgbClr val="000066"/>
              </a:buClr>
              <a:buFontTx/>
              <a:buChar char="•"/>
            </a:pPr>
            <a:r>
              <a:rPr lang="en-US" sz="1200" dirty="0">
                <a:latin typeface="Arial"/>
                <a:cs typeface="Arial"/>
              </a:rPr>
              <a:t>Catering</a:t>
            </a:r>
            <a:r>
              <a:rPr lang="en-US" sz="1200" dirty="0" smtClean="0">
                <a:latin typeface="Arial"/>
                <a:cs typeface="Arial"/>
              </a:rPr>
              <a:t>-supply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373" name="Text Box 21"/>
          <p:cNvSpPr txBox="1">
            <a:spLocks noChangeArrowheads="1"/>
          </p:cNvSpPr>
          <p:nvPr/>
        </p:nvSpPr>
        <p:spPr bwMode="gray">
          <a:xfrm>
            <a:off x="6644105" y="5011737"/>
            <a:ext cx="2404698" cy="706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50000"/>
              </a:spcBef>
              <a:buClr>
                <a:srgbClr val="000066"/>
              </a:buClr>
            </a:pPr>
            <a:r>
              <a:rPr lang="en-US" sz="1400" b="1" dirty="0">
                <a:latin typeface="Arial"/>
                <a:cs typeface="Arial"/>
              </a:rPr>
              <a:t>… </a:t>
            </a:r>
            <a:r>
              <a:rPr lang="en-US" sz="1400" b="1" dirty="0" smtClean="0">
                <a:latin typeface="Arial"/>
                <a:cs typeface="Arial"/>
              </a:rPr>
              <a:t>operates 24/7, 365 days a year, departure every 30 minutes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15375" name="Bild 5" descr="Bildschirmfoto 2012-05-10 um 16.17.5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0679" y="1101725"/>
            <a:ext cx="6556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19074" y="78626"/>
            <a:ext cx="8696325" cy="114300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 anchor="t" anchorCtr="0">
            <a:normAutofit fontScale="8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Scandlines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‘ Vogelfluglinie: 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worldwide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de-DE" sz="3200" b="1" dirty="0">
                <a:solidFill>
                  <a:srgbClr val="0B1B54"/>
                </a:solidFill>
                <a:latin typeface="Arial"/>
                <a:ea typeface="+mj-ea"/>
                <a:cs typeface="Arial"/>
              </a:rPr>
              <a:t>b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enchmark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for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highly-efficient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short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sea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shipping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systems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B1B5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074" y="6233239"/>
            <a:ext cx="1400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/>
                <a:cs typeface="Arial"/>
              </a:rPr>
              <a:t>Source: Study BCG </a:t>
            </a:r>
            <a:endParaRPr lang="de-DE" sz="1000" dirty="0">
              <a:latin typeface="Arial"/>
              <a:cs typeface="Arial"/>
            </a:endParaRPr>
          </a:p>
        </p:txBody>
      </p:sp>
      <p:grpSp>
        <p:nvGrpSpPr>
          <p:cNvPr id="23" name="Group 5"/>
          <p:cNvGrpSpPr>
            <a:grpSpLocks noChangeAspect="1"/>
          </p:cNvGrpSpPr>
          <p:nvPr/>
        </p:nvGrpSpPr>
        <p:grpSpPr bwMode="auto">
          <a:xfrm>
            <a:off x="6323064" y="3514727"/>
            <a:ext cx="2725739" cy="1220338"/>
            <a:chOff x="1191" y="1888"/>
            <a:chExt cx="3367" cy="1406"/>
          </a:xfrm>
        </p:grpSpPr>
        <p:pic>
          <p:nvPicPr>
            <p:cNvPr id="24" name="Picture 6" descr="ny færge-4f [Converted]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1191" y="1888"/>
              <a:ext cx="3367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1292" y="3113"/>
              <a:ext cx="3040" cy="181"/>
            </a:xfrm>
            <a:prstGeom prst="leftRightArrow">
              <a:avLst>
                <a:gd name="adj1" fmla="val 50278"/>
                <a:gd name="adj2" fmla="val 92609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a-DK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4934959" y="4740925"/>
            <a:ext cx="280800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00650" y="6048375"/>
            <a:ext cx="514350" cy="253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612000" cy="360000"/>
          </a:xfrm>
          <a:prstGeom prst="rect">
            <a:avLst/>
          </a:prstGeom>
        </p:spPr>
        <p:txBody>
          <a:bodyPr vert="horz" lIns="91440" tIns="108000" rIns="91440" bIns="108000" rtlCol="0" anchor="ctr"/>
          <a:lstStyle/>
          <a:p>
            <a:fld id="{0DF65C6D-B012-7543-8607-6F0D36591A54}" type="slidenum">
              <a:rPr lang="da-DK" sz="1200" smtClean="0">
                <a:solidFill>
                  <a:srgbClr val="0B1B54"/>
                </a:solidFill>
                <a:latin typeface="Arial"/>
                <a:cs typeface="Arial"/>
              </a:rPr>
              <a:pPr/>
              <a:t>4</a:t>
            </a:fld>
            <a:endParaRPr lang="da-DK" sz="1200" dirty="0">
              <a:solidFill>
                <a:srgbClr val="0B1B54"/>
              </a:solidFill>
              <a:latin typeface="Arial"/>
              <a:cs typeface="Arial"/>
            </a:endParaRPr>
          </a:p>
        </p:txBody>
      </p:sp>
      <p:pic>
        <p:nvPicPr>
          <p:cNvPr id="2" name="Bild 1" descr="seite 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" y="3250788"/>
            <a:ext cx="6278462" cy="2968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74638"/>
            <a:ext cx="8768862" cy="1143000"/>
          </a:xfrm>
          <a:noFill/>
          <a:ln w="3175">
            <a:noFill/>
          </a:ln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en-GB" sz="2800" smtClean="0"/>
              <a:t>Technology for green shipping: Conversion of today‘s ferries on Vogelfluglinie (Pilot Project)</a:t>
            </a:r>
            <a:endParaRPr lang="en-GB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12" name="Rectangle 11"/>
          <p:cNvSpPr/>
          <p:nvPr/>
        </p:nvSpPr>
        <p:spPr>
          <a:xfrm>
            <a:off x="152401" y="1414709"/>
            <a:ext cx="5264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latin typeface="Arial"/>
                <a:cs typeface="Arial"/>
              </a:rPr>
              <a:t>Retrofit of all 4 ferries: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b="1" dirty="0" smtClean="0">
                <a:latin typeface="Arial"/>
                <a:cs typeface="Arial"/>
              </a:rPr>
              <a:t>Energy reduction measures</a:t>
            </a:r>
          </a:p>
          <a:p>
            <a:pPr marL="723900" lvl="1" indent="-266700"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Arial"/>
                <a:cs typeface="Arial"/>
              </a:rPr>
              <a:t>Hybrid system and optimized propellers</a:t>
            </a:r>
          </a:p>
          <a:p>
            <a:pPr marL="723900" lvl="1" indent="-266700"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latin typeface="Arial"/>
                <a:cs typeface="Arial"/>
              </a:rPr>
              <a:t>Fuel consumption/CO</a:t>
            </a:r>
            <a:r>
              <a:rPr lang="en-GB" baseline="-25000" dirty="0" smtClean="0">
                <a:latin typeface="Arial"/>
                <a:cs typeface="Arial"/>
              </a:rPr>
              <a:t>2</a:t>
            </a:r>
            <a:r>
              <a:rPr lang="en-GB" dirty="0" smtClean="0">
                <a:latin typeface="Arial"/>
                <a:cs typeface="Arial"/>
              </a:rPr>
              <a:t> emissions </a:t>
            </a:r>
            <a:r>
              <a:rPr lang="en-GB" dirty="0" smtClean="0">
                <a:latin typeface="Calibri"/>
                <a:cs typeface="Calibri"/>
              </a:rPr>
              <a:t>↓</a:t>
            </a:r>
            <a:r>
              <a:rPr lang="en-GB" dirty="0" smtClean="0">
                <a:latin typeface="Arial"/>
                <a:cs typeface="Arial"/>
              </a:rPr>
              <a:t> 20% 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Ø"/>
            </a:pPr>
            <a:r>
              <a:rPr lang="en-GB" b="1" dirty="0" smtClean="0">
                <a:latin typeface="Arial"/>
                <a:cs typeface="Arial"/>
              </a:rPr>
              <a:t>Installation of Scrubbers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723900" lvl="1" indent="-266700"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↓ 99%, PM ↓88%, (CO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Calibri"/>
                <a:cs typeface="Calibri"/>
              </a:rPr>
              <a:t>↑)</a:t>
            </a:r>
            <a:endParaRPr lang="en-GB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 2" descr="Seite 5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6" y="4104786"/>
            <a:ext cx="3424146" cy="2022486"/>
          </a:xfrm>
          <a:prstGeom prst="rect">
            <a:avLst/>
          </a:prstGeom>
        </p:spPr>
      </p:pic>
      <p:pic>
        <p:nvPicPr>
          <p:cNvPr id="8" name="Bild 7" descr="Seite 5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23" y="1417638"/>
            <a:ext cx="2992937" cy="2200509"/>
          </a:xfrm>
          <a:prstGeom prst="rect">
            <a:avLst/>
          </a:prstGeom>
        </p:spPr>
      </p:pic>
      <p:pic>
        <p:nvPicPr>
          <p:cNvPr id="9" name="Bild 8" descr="Seite 5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91" y="4104786"/>
            <a:ext cx="3142533" cy="201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0025" y="198438"/>
            <a:ext cx="885825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Technology for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green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shipping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Zero-Emission-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1B5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Ferries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B1B5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5" y="5787310"/>
            <a:ext cx="3038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/>
                <a:cs typeface="Arial"/>
              </a:rPr>
              <a:t>Source: </a:t>
            </a:r>
            <a:r>
              <a:rPr lang="de-DE" sz="1000" dirty="0" err="1" smtClean="0">
                <a:latin typeface="Arial"/>
                <a:cs typeface="Arial"/>
              </a:rPr>
              <a:t>FutureShip</a:t>
            </a:r>
            <a:r>
              <a:rPr lang="de-DE" sz="1000" dirty="0" smtClean="0">
                <a:latin typeface="Arial"/>
                <a:cs typeface="Arial"/>
              </a:rPr>
              <a:t> GmbH 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8275" y="1553991"/>
            <a:ext cx="2340000" cy="18620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 err="1">
                <a:latin typeface="Arial"/>
                <a:cs typeface="Arial"/>
              </a:rPr>
              <a:t>Ø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Consumption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a</a:t>
            </a:r>
            <a:r>
              <a:rPr lang="de-DE" sz="1600" dirty="0" err="1" smtClean="0">
                <a:latin typeface="Arial"/>
                <a:cs typeface="Arial"/>
              </a:rPr>
              <a:t>nd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br>
              <a:rPr lang="de-DE" sz="1600" dirty="0" smtClean="0">
                <a:latin typeface="Arial"/>
                <a:cs typeface="Arial"/>
              </a:rPr>
            </a:br>
            <a:r>
              <a:rPr lang="de-DE" sz="1600" dirty="0" err="1" smtClean="0">
                <a:latin typeface="Arial"/>
                <a:cs typeface="Arial"/>
              </a:rPr>
              <a:t>Emissions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b="1" dirty="0" err="1" smtClean="0">
                <a:latin typeface="Arial"/>
                <a:cs typeface="Arial"/>
              </a:rPr>
              <a:t>Present</a:t>
            </a:r>
            <a:endParaRPr lang="de-DE" sz="16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  <a:defRPr/>
            </a:pPr>
            <a:r>
              <a:rPr lang="de-DE" sz="1400" i="1" dirty="0">
                <a:latin typeface="Arial"/>
                <a:cs typeface="Arial"/>
              </a:rPr>
              <a:t>p</a:t>
            </a:r>
            <a:r>
              <a:rPr lang="de-DE" sz="1400" i="1" dirty="0" smtClean="0">
                <a:latin typeface="Arial"/>
                <a:cs typeface="Arial"/>
              </a:rPr>
              <a:t>er </a:t>
            </a:r>
            <a:r>
              <a:rPr lang="de-DE" sz="1400" i="1" dirty="0" err="1" smtClean="0">
                <a:latin typeface="Arial"/>
                <a:cs typeface="Arial"/>
              </a:rPr>
              <a:t>trip</a:t>
            </a:r>
            <a:r>
              <a:rPr lang="de-DE" sz="1400" i="1" dirty="0" smtClean="0">
                <a:latin typeface="Arial"/>
                <a:cs typeface="Arial"/>
              </a:rPr>
              <a:t>:</a:t>
            </a:r>
            <a:endParaRPr lang="de-DE" sz="1400" i="1" dirty="0">
              <a:latin typeface="Arial"/>
              <a:cs typeface="Arial"/>
            </a:endParaRP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0.95 </a:t>
            </a:r>
            <a:r>
              <a:rPr lang="de-DE" sz="1600" dirty="0">
                <a:latin typeface="Arial"/>
                <a:cs typeface="Arial"/>
              </a:rPr>
              <a:t>t</a:t>
            </a:r>
            <a:r>
              <a:rPr lang="de-DE" sz="1600" dirty="0" smtClean="0">
                <a:latin typeface="Arial"/>
                <a:cs typeface="Arial"/>
              </a:rPr>
              <a:t> Heavy </a:t>
            </a:r>
            <a:r>
              <a:rPr lang="de-DE" sz="1600" dirty="0" err="1" smtClean="0">
                <a:latin typeface="Arial"/>
                <a:cs typeface="Arial"/>
              </a:rPr>
              <a:t>fuel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oil</a:t>
            </a:r>
            <a:endParaRPr lang="de-DE" sz="1600" dirty="0">
              <a:latin typeface="Arial"/>
              <a:cs typeface="Arial"/>
            </a:endParaRP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2.96 </a:t>
            </a:r>
            <a:r>
              <a:rPr lang="de-DE" sz="1600" dirty="0">
                <a:latin typeface="Arial"/>
                <a:cs typeface="Arial"/>
              </a:rPr>
              <a:t>t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>
                <a:latin typeface="Arial"/>
                <a:cs typeface="Arial"/>
              </a:rPr>
              <a:t>CO</a:t>
            </a:r>
            <a:r>
              <a:rPr lang="de-DE" sz="1600" baseline="-25000" dirty="0">
                <a:latin typeface="Arial"/>
                <a:cs typeface="Arial"/>
              </a:rPr>
              <a:t>2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0.10 </a:t>
            </a:r>
            <a:r>
              <a:rPr lang="de-DE" sz="1600" dirty="0">
                <a:latin typeface="Arial"/>
                <a:cs typeface="Arial"/>
              </a:rPr>
              <a:t>t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>
                <a:latin typeface="Arial"/>
                <a:cs typeface="Arial"/>
              </a:rPr>
              <a:t>SO</a:t>
            </a:r>
            <a:r>
              <a:rPr lang="de-DE" sz="1600" baseline="-25000" dirty="0">
                <a:latin typeface="Arial"/>
                <a:cs typeface="Arial"/>
              </a:rPr>
              <a:t>X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0.05 </a:t>
            </a:r>
            <a:r>
              <a:rPr lang="de-DE" sz="1600" dirty="0">
                <a:latin typeface="Arial"/>
                <a:cs typeface="Arial"/>
              </a:rPr>
              <a:t>t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>
                <a:latin typeface="Arial"/>
                <a:cs typeface="Arial"/>
              </a:rPr>
              <a:t>NO</a:t>
            </a:r>
            <a:r>
              <a:rPr lang="de-DE" sz="1600" baseline="-25000" dirty="0">
                <a:latin typeface="Arial"/>
                <a:cs typeface="Arial"/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8275" y="3802152"/>
            <a:ext cx="2340000" cy="18620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 err="1">
                <a:latin typeface="Arial"/>
                <a:cs typeface="Arial"/>
              </a:rPr>
              <a:t>Ø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Consumption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and</a:t>
            </a:r>
            <a:r>
              <a:rPr lang="de-DE" sz="1600" dirty="0">
                <a:latin typeface="Arial"/>
                <a:cs typeface="Arial"/>
              </a:rPr>
              <a:t> </a:t>
            </a:r>
            <a:br>
              <a:rPr lang="de-DE" sz="1600" dirty="0">
                <a:latin typeface="Arial"/>
                <a:cs typeface="Arial"/>
              </a:rPr>
            </a:br>
            <a:r>
              <a:rPr lang="de-DE" sz="1600" dirty="0" err="1">
                <a:latin typeface="Arial"/>
                <a:cs typeface="Arial"/>
              </a:rPr>
              <a:t>Emissions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b="1" dirty="0" smtClean="0">
                <a:latin typeface="Arial"/>
                <a:cs typeface="Arial"/>
              </a:rPr>
              <a:t>Future</a:t>
            </a:r>
            <a:endParaRPr lang="de-DE" sz="16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  <a:defRPr/>
            </a:pPr>
            <a:r>
              <a:rPr lang="de-DE" sz="1400" i="1" dirty="0">
                <a:latin typeface="Arial"/>
                <a:cs typeface="Arial"/>
              </a:rPr>
              <a:t>per </a:t>
            </a:r>
            <a:r>
              <a:rPr lang="de-DE" sz="1400" i="1" dirty="0" err="1">
                <a:latin typeface="Arial"/>
                <a:cs typeface="Arial"/>
              </a:rPr>
              <a:t>trip</a:t>
            </a:r>
            <a:r>
              <a:rPr lang="de-DE" sz="1400" i="1" dirty="0">
                <a:latin typeface="Arial"/>
                <a:cs typeface="Arial"/>
              </a:rPr>
              <a:t>: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0.00 </a:t>
            </a:r>
            <a:r>
              <a:rPr lang="de-DE" sz="1600" dirty="0">
                <a:latin typeface="Arial"/>
                <a:cs typeface="Arial"/>
              </a:rPr>
              <a:t>t Heavy </a:t>
            </a:r>
            <a:r>
              <a:rPr lang="de-DE" sz="1600" dirty="0" err="1">
                <a:latin typeface="Arial"/>
                <a:cs typeface="Arial"/>
              </a:rPr>
              <a:t>fuel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oil</a:t>
            </a:r>
            <a:endParaRPr lang="de-DE" sz="1600" dirty="0">
              <a:latin typeface="Arial"/>
              <a:cs typeface="Arial"/>
            </a:endParaRP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0.00 </a:t>
            </a:r>
            <a:r>
              <a:rPr lang="de-DE" sz="1600" dirty="0">
                <a:latin typeface="Arial"/>
                <a:cs typeface="Arial"/>
              </a:rPr>
              <a:t>t CO</a:t>
            </a:r>
            <a:r>
              <a:rPr lang="de-DE" sz="1600" baseline="-25000" dirty="0">
                <a:latin typeface="Arial"/>
                <a:cs typeface="Arial"/>
              </a:rPr>
              <a:t>2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0.00 </a:t>
            </a:r>
            <a:r>
              <a:rPr lang="de-DE" sz="1600" dirty="0">
                <a:latin typeface="Arial"/>
                <a:cs typeface="Arial"/>
              </a:rPr>
              <a:t>t SO</a:t>
            </a:r>
            <a:r>
              <a:rPr lang="de-DE" sz="1600" baseline="-25000" dirty="0">
                <a:latin typeface="Arial"/>
                <a:cs typeface="Arial"/>
              </a:rPr>
              <a:t>X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de-DE" sz="1600" dirty="0" smtClean="0">
                <a:latin typeface="Arial"/>
                <a:cs typeface="Arial"/>
              </a:rPr>
              <a:t>0.00 </a:t>
            </a:r>
            <a:r>
              <a:rPr lang="de-DE" sz="1600" dirty="0">
                <a:latin typeface="Arial"/>
                <a:cs typeface="Arial"/>
              </a:rPr>
              <a:t>t NO</a:t>
            </a:r>
            <a:r>
              <a:rPr lang="de-DE" sz="1600" baseline="-25000" dirty="0">
                <a:latin typeface="Arial"/>
                <a:cs typeface="Arial"/>
              </a:rPr>
              <a:t>X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612000" cy="360000"/>
          </a:xfrm>
          <a:prstGeom prst="rect">
            <a:avLst/>
          </a:prstGeom>
        </p:spPr>
        <p:txBody>
          <a:bodyPr vert="horz" lIns="91440" tIns="108000" rIns="91440" bIns="108000" rtlCol="0" anchor="ctr"/>
          <a:lstStyle/>
          <a:p>
            <a:fld id="{0DF65C6D-B012-7543-8607-6F0D36591A54}" type="slidenum">
              <a:rPr lang="da-DK" sz="1200" smtClean="0">
                <a:solidFill>
                  <a:srgbClr val="0B1B54"/>
                </a:solidFill>
                <a:latin typeface="Arial"/>
                <a:cs typeface="Arial"/>
              </a:rPr>
              <a:pPr/>
              <a:t>6</a:t>
            </a:fld>
            <a:endParaRPr lang="da-DK" sz="1200" dirty="0">
              <a:solidFill>
                <a:srgbClr val="0B1B54"/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111213035"/>
              </p:ext>
            </p:extLst>
          </p:nvPr>
        </p:nvGraphicFramePr>
        <p:xfrm>
          <a:off x="106948" y="1328071"/>
          <a:ext cx="6523789" cy="57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16753" y="1920085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Wind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06608" y="1921567"/>
            <a:ext cx="18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Hydrogen </a:t>
            </a:r>
            <a:r>
              <a:rPr lang="de-DE" dirty="0" smtClean="0">
                <a:latin typeface="Arial"/>
                <a:cs typeface="Arial"/>
                <a:sym typeface="Wingdings"/>
              </a:rPr>
              <a:t> H2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36144" y="1921567"/>
            <a:ext cx="195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Fuel </a:t>
            </a:r>
            <a:r>
              <a:rPr lang="de-DE" dirty="0" err="1" smtClean="0">
                <a:latin typeface="Arial"/>
                <a:cs typeface="Arial"/>
              </a:rPr>
              <a:t>Cell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 err="1" smtClean="0">
                <a:latin typeface="Arial"/>
                <a:cs typeface="Arial"/>
              </a:rPr>
              <a:t>Battery</a:t>
            </a:r>
            <a:endParaRPr lang="de-DE" dirty="0">
              <a:latin typeface="Arial"/>
              <a:cs typeface="Arial"/>
            </a:endParaRPr>
          </a:p>
        </p:txBody>
      </p:sp>
      <p:pic>
        <p:nvPicPr>
          <p:cNvPr id="4" name="Bild 3" descr="Seite 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" y="2420790"/>
            <a:ext cx="6528381" cy="335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97" y="207963"/>
            <a:ext cx="8721327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Zero Emission Ferry – a greener solution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Rechteck 7"/>
          <p:cNvSpPr/>
          <p:nvPr/>
        </p:nvSpPr>
        <p:spPr>
          <a:xfrm>
            <a:off x="3905116" y="953082"/>
            <a:ext cx="5096008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2000" dirty="0" smtClean="0">
                <a:latin typeface="Arial"/>
                <a:cs typeface="Arial"/>
              </a:rPr>
              <a:t>Shipping is the most efficient means of transport!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2000" dirty="0" smtClean="0">
                <a:latin typeface="Arial"/>
                <a:cs typeface="Arial"/>
              </a:rPr>
              <a:t>By using green energy, Zero Emission Ferries further increase cost/benefit ratio of shipping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2000" dirty="0" smtClean="0">
                <a:latin typeface="Arial"/>
                <a:cs typeface="Arial"/>
              </a:rPr>
              <a:t>Political consensus to shift more freight from road to sea!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/>
                <a:cs typeface="Arial"/>
              </a:rPr>
              <a:t>How do fixed links fit to that?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 err="1" smtClean="0">
                <a:latin typeface="Arial"/>
                <a:cs typeface="Arial"/>
              </a:rPr>
              <a:t>Fehmarn</a:t>
            </a:r>
            <a:r>
              <a:rPr lang="en-US" sz="2000" dirty="0" smtClean="0">
                <a:latin typeface="Arial"/>
                <a:cs typeface="Arial"/>
              </a:rPr>
              <a:t> Belt fixed link: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Environmental impact: 3-5m t CO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during building phase (</a:t>
            </a:r>
            <a:r>
              <a:rPr lang="en-US" sz="2000" dirty="0" err="1" smtClean="0">
                <a:latin typeface="Arial"/>
                <a:cs typeface="Arial"/>
              </a:rPr>
              <a:t>Grontmij</a:t>
            </a:r>
            <a:r>
              <a:rPr lang="en-US" sz="2000" dirty="0" smtClean="0">
                <a:latin typeface="Arial"/>
                <a:cs typeface="Arial"/>
              </a:rPr>
              <a:t> 2011)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Significant CO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output by vehicles after opening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0882" y="3274848"/>
            <a:ext cx="341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/>
                <a:cs typeface="Arial"/>
              </a:rPr>
              <a:t>S</a:t>
            </a:r>
            <a:r>
              <a:rPr lang="de-DE" sz="1200" dirty="0" smtClean="0">
                <a:latin typeface="Arial"/>
                <a:cs typeface="Arial"/>
              </a:rPr>
              <a:t>ource:  NTM </a:t>
            </a:r>
            <a:r>
              <a:rPr lang="de-DE" sz="1200" dirty="0" err="1" smtClean="0">
                <a:latin typeface="Arial"/>
                <a:cs typeface="Arial"/>
              </a:rPr>
              <a:t>Sweden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0882" y="6065764"/>
            <a:ext cx="341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/>
                <a:cs typeface="Arial"/>
              </a:rPr>
              <a:t>Source: </a:t>
            </a:r>
            <a:r>
              <a:rPr lang="de-DE" sz="1200" dirty="0" err="1" smtClean="0">
                <a:latin typeface="Arial"/>
                <a:cs typeface="Arial"/>
              </a:rPr>
              <a:t>Femern</a:t>
            </a:r>
            <a:r>
              <a:rPr lang="de-DE" sz="1200" dirty="0" smtClean="0">
                <a:latin typeface="Arial"/>
                <a:cs typeface="Arial"/>
              </a:rPr>
              <a:t> A/S, </a:t>
            </a:r>
            <a:r>
              <a:rPr lang="de-DE" sz="1200" dirty="0" err="1" smtClean="0">
                <a:latin typeface="Arial"/>
                <a:cs typeface="Arial"/>
              </a:rPr>
              <a:t>Grontmij</a:t>
            </a:r>
            <a:endParaRPr lang="de-DE" sz="1200" dirty="0">
              <a:latin typeface="Arial"/>
              <a:cs typeface="Arial"/>
            </a:endParaRPr>
          </a:p>
        </p:txBody>
      </p:sp>
      <p:pic>
        <p:nvPicPr>
          <p:cNvPr id="3" name="Bild 2" descr="Seite 7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7" y="953082"/>
            <a:ext cx="3523253" cy="2279752"/>
          </a:xfrm>
          <a:prstGeom prst="rect">
            <a:avLst/>
          </a:prstGeom>
        </p:spPr>
      </p:pic>
      <p:pic>
        <p:nvPicPr>
          <p:cNvPr id="7" name="Bild 6" descr="Seite 7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7" y="3718960"/>
            <a:ext cx="3242856" cy="23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97" y="207963"/>
            <a:ext cx="8721327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2800" dirty="0" smtClean="0"/>
              <a:t>Ferry System vs. Fehmarn Belt Fixed Link</a:t>
            </a:r>
            <a:endParaRPr lang="de-D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5C6D-B012-7543-8607-6F0D36591A54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6" name="Picture 5" descr="Tunnel_portal.jpg"/>
          <p:cNvPicPr>
            <a:picLocks noChangeAspect="1"/>
          </p:cNvPicPr>
          <p:nvPr/>
        </p:nvPicPr>
        <p:blipFill>
          <a:blip r:embed="rId4"/>
          <a:srcRect t="35775" b="14623"/>
          <a:stretch>
            <a:fillRect/>
          </a:stretch>
        </p:blipFill>
        <p:spPr>
          <a:xfrm>
            <a:off x="4799846" y="782396"/>
            <a:ext cx="3677269" cy="1368000"/>
          </a:xfrm>
          <a:prstGeom prst="rect">
            <a:avLst/>
          </a:prstGeom>
        </p:spPr>
      </p:pic>
      <p:pic>
        <p:nvPicPr>
          <p:cNvPr id="7" name="Picture 6" descr="J:\REKLAME\SERVER\BILLEDER\FAERGER\1011250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t="15510" r="7097" b="58897"/>
          <a:stretch>
            <a:fillRect/>
          </a:stretch>
        </p:blipFill>
        <p:spPr bwMode="auto">
          <a:xfrm>
            <a:off x="231280" y="797169"/>
            <a:ext cx="3952971" cy="13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99846" y="794119"/>
            <a:ext cx="367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Cost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benefit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immersed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tunnel</a:t>
            </a:r>
            <a:r>
              <a:rPr lang="de-DE" sz="1400" b="1" dirty="0" smtClean="0">
                <a:solidFill>
                  <a:srgbClr val="FFFF00"/>
                </a:solidFill>
              </a:rPr>
              <a:t>:</a:t>
            </a:r>
            <a:endParaRPr lang="de-DE" sz="14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7077" y="1323242"/>
            <a:ext cx="7836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2400" b="1" dirty="0" smtClean="0">
                <a:latin typeface="Arial"/>
                <a:cs typeface="Arial"/>
              </a:rPr>
              <a:t>5,22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280" y="794119"/>
            <a:ext cx="3952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Cost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benefit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improved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ferry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1400" b="1" dirty="0" err="1" smtClean="0">
                <a:solidFill>
                  <a:srgbClr val="FFFF00"/>
                </a:solidFill>
                <a:latin typeface="Arial"/>
                <a:cs typeface="Arial"/>
              </a:rPr>
              <a:t>system</a:t>
            </a:r>
            <a:r>
              <a:rPr lang="de-DE" sz="1400" b="1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lang="de-DE" sz="1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5096" y="1604594"/>
            <a:ext cx="784189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2400" b="1" dirty="0" smtClean="0">
                <a:latin typeface="Arial"/>
                <a:cs typeface="Arial"/>
              </a:rPr>
              <a:t>1,27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194000" y="1323242"/>
            <a:ext cx="252000" cy="461665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446000" y="1323242"/>
            <a:ext cx="252000" cy="461665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9852" y="3030403"/>
            <a:ext cx="751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>
                <a:latin typeface="Arial"/>
                <a:cs typeface="Arial"/>
              </a:rPr>
              <a:t>Fixed Link: Viable with state guarantees and EU funding only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457200" y="3440021"/>
            <a:ext cx="854392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300"/>
              </a:spcAft>
            </a:pPr>
            <a:r>
              <a:rPr lang="en-GB" sz="2000" b="1" dirty="0" smtClean="0">
                <a:latin typeface="Arial"/>
                <a:ea typeface="ＭＳ Ｐゴシック" pitchFamily="34" charset="-128"/>
                <a:cs typeface="Arial"/>
              </a:rPr>
              <a:t>Main benefits of Zero Emission Ferries:</a:t>
            </a:r>
          </a:p>
          <a:p>
            <a:pPr marL="269875" indent="-269875"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>
                <a:latin typeface="Arial"/>
                <a:ea typeface="ＭＳ Ｐゴシック" pitchFamily="34" charset="-128"/>
                <a:cs typeface="Arial"/>
              </a:rPr>
              <a:t>Technical quantum leap for EU‘s maritime economy, role model for competitors</a:t>
            </a:r>
          </a:p>
          <a:p>
            <a:pPr marL="269875" indent="-269875"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>
                <a:latin typeface="Arial"/>
                <a:ea typeface="ＭＳ Ｐゴシック" pitchFamily="34" charset="-128"/>
                <a:cs typeface="Arial"/>
              </a:rPr>
              <a:t>European yard sector gets boost</a:t>
            </a:r>
          </a:p>
          <a:p>
            <a:pPr marL="269875" indent="-269875"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>
                <a:latin typeface="Arial"/>
                <a:ea typeface="ＭＳ Ｐゴシック" pitchFamily="34" charset="-128"/>
                <a:cs typeface="Arial"/>
              </a:rPr>
              <a:t>Technological innovation secured</a:t>
            </a:r>
          </a:p>
          <a:p>
            <a:pPr marL="269875" indent="-269875"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>
                <a:latin typeface="Arial"/>
                <a:ea typeface="ＭＳ Ｐゴシック" pitchFamily="34" charset="-128"/>
                <a:cs typeface="Arial"/>
              </a:rPr>
              <a:t>Jobs in Germany and Denmark will be safeguarded</a:t>
            </a:r>
          </a:p>
          <a:p>
            <a:pPr marL="269875" indent="-269875"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>
                <a:latin typeface="Arial"/>
                <a:ea typeface="ＭＳ Ｐゴシック" pitchFamily="34" charset="-128"/>
                <a:cs typeface="Arial"/>
              </a:rPr>
              <a:t>Private investment of 500m €</a:t>
            </a:r>
            <a:endParaRPr lang="en-GB" dirty="0"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4836" y="5436762"/>
            <a:ext cx="8103884" cy="830997"/>
          </a:xfrm>
          <a:prstGeom prst="rect">
            <a:avLst/>
          </a:prstGeom>
          <a:solidFill>
            <a:schemeClr val="bg1"/>
          </a:solidFill>
          <a:ln w="22225">
            <a:solidFill>
              <a:srgbClr val="06112D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B1B54"/>
                </a:solidFill>
                <a:latin typeface="Arial"/>
                <a:cs typeface="Arial"/>
              </a:rPr>
              <a:t>Zero Emission Ferries would have a positive business case, if fixed link will be postponed until 2030!</a:t>
            </a:r>
            <a:endParaRPr lang="en-GB" sz="2400" b="1" dirty="0">
              <a:solidFill>
                <a:srgbClr val="0B1B54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280" y="2150396"/>
            <a:ext cx="34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Source: PLANCO (2000):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Economic Evaluation of an improved Ferry System, Final Report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7870" y="2130544"/>
            <a:ext cx="1864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Source: COWI (2004):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Assessment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a Fixed Link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across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Fehmarn Belt, </a:t>
            </a:r>
          </a:p>
          <a:p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Summary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Report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37703" y="3059691"/>
            <a:ext cx="571474" cy="28138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8339" y="1605600"/>
            <a:ext cx="7836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2400" b="1" dirty="0" smtClean="0">
                <a:latin typeface="Arial"/>
                <a:cs typeface="Arial"/>
              </a:rPr>
              <a:t>1,01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2582" y="1195680"/>
            <a:ext cx="116427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1400" b="1" dirty="0" smtClean="0">
                <a:solidFill>
                  <a:srgbClr val="FFFF00"/>
                </a:solidFill>
              </a:rPr>
              <a:t> Evaluation 1999</a:t>
            </a:r>
            <a:endParaRPr lang="de-DE" sz="14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9029" y="2151025"/>
            <a:ext cx="1864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Source: COWI/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Planco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(1999):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Economic  and Financial Evaluation of a Fixed Link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across the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Fehmarn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-Belt, Final Report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0836" y="1197579"/>
            <a:ext cx="96497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1400" b="1" dirty="0" smtClean="0">
                <a:solidFill>
                  <a:srgbClr val="FFFF00"/>
                </a:solidFill>
              </a:rPr>
              <a:t>Evaluation 2004</a:t>
            </a:r>
            <a:endParaRPr lang="de-DE" sz="1400" b="1" dirty="0">
              <a:solidFill>
                <a:srgbClr val="FFFF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7937919" y="1036212"/>
            <a:ext cx="1281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latin typeface="Arial"/>
                <a:cs typeface="Arial"/>
              </a:rPr>
              <a:t>Pic</a:t>
            </a:r>
            <a:r>
              <a:rPr lang="de-DE" sz="800" dirty="0" smtClean="0">
                <a:latin typeface="Arial"/>
                <a:cs typeface="Arial"/>
              </a:rPr>
              <a:t>: </a:t>
            </a:r>
            <a:r>
              <a:rPr lang="de-DE" sz="800" dirty="0" err="1" smtClean="0">
                <a:latin typeface="Arial"/>
                <a:cs typeface="Arial"/>
              </a:rPr>
              <a:t>Femern</a:t>
            </a:r>
            <a:r>
              <a:rPr lang="de-DE" sz="800" dirty="0" smtClean="0">
                <a:latin typeface="Arial"/>
                <a:cs typeface="Arial"/>
              </a:rPr>
              <a:t> A/</a:t>
            </a:r>
            <a:r>
              <a:rPr lang="de-DE" sz="800" dirty="0">
                <a:latin typeface="Arial"/>
                <a:cs typeface="Arial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43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Seite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51385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B4DE8-06DB-4650-9A1F-D509D28A5B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356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Is a </a:t>
            </a:r>
            <a:r>
              <a:rPr lang="de-DE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green</a:t>
            </a:r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de-DE" sz="4800" b="1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future</a:t>
            </a:r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de-DE" sz="4800" b="1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possible</a:t>
            </a:r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de-DE" sz="4800" b="1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by</a:t>
            </a:r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de-DE" sz="4800" b="1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public</a:t>
            </a:r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de-DE" sz="4800" b="1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funding</a:t>
            </a:r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de-DE" sz="4800" b="1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only</a:t>
            </a:r>
            <a:r>
              <a:rPr lang="de-DE" sz="48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?</a:t>
            </a:r>
            <a:endParaRPr lang="de-DE" sz="4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0316" y="5497555"/>
            <a:ext cx="3475789" cy="121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dirty="0">
                <a:latin typeface="Arial"/>
                <a:cs typeface="Arial"/>
              </a:rPr>
              <a:t>Dr. Gernot Tesch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dirty="0">
                <a:latin typeface="Arial"/>
                <a:cs typeface="Arial"/>
              </a:rPr>
              <a:t>Geschäftsführer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dirty="0" err="1">
                <a:latin typeface="Arial"/>
                <a:cs typeface="Arial"/>
              </a:rPr>
              <a:t>Scandlines</a:t>
            </a:r>
            <a:r>
              <a:rPr lang="de-DE" dirty="0">
                <a:latin typeface="Arial"/>
                <a:cs typeface="Arial"/>
              </a:rPr>
              <a:t> Deutschland GmbH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dirty="0" err="1">
                <a:latin typeface="Arial"/>
                <a:cs typeface="Arial"/>
              </a:rPr>
              <a:t>Gernot.Tesch@</a:t>
            </a:r>
            <a:r>
              <a:rPr lang="de-DE" dirty="0" err="1" smtClean="0">
                <a:latin typeface="Arial"/>
                <a:cs typeface="Arial"/>
              </a:rPr>
              <a:t>scandlines.com</a:t>
            </a:r>
            <a:endParaRPr lang="de-DE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2LC3zJPZkOW.V_G749b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1nuJLpjUGx3fq1RQm6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yzwSURxEK1.uIXhZReYQ"/>
</p:tagLst>
</file>

<file path=ppt/theme/theme1.xml><?xml version="1.0" encoding="utf-8"?>
<a:theme xmlns:a="http://schemas.openxmlformats.org/drawingml/2006/main" name="5504_DSI_master_NY">
  <a:themeElements>
    <a:clrScheme name="Scandlines">
      <a:dk1>
        <a:sysClr val="windowText" lastClr="000000"/>
      </a:dk1>
      <a:lt1>
        <a:sysClr val="window" lastClr="FFFFFF"/>
      </a:lt1>
      <a:dk2>
        <a:srgbClr val="06112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5504_DSI_master_NY.potx</Template>
  <TotalTime>0</TotalTime>
  <Words>524</Words>
  <Application>Microsoft Office PowerPoint</Application>
  <PresentationFormat>Bildschirmpräsentation (4:3)</PresentationFormat>
  <Paragraphs>117</Paragraphs>
  <Slides>9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5504_DSI_master_NY</vt:lpstr>
      <vt:lpstr>think-cell Slide</vt:lpstr>
      <vt:lpstr>Green shipping as competitive factor – Zero Emission Ferries</vt:lpstr>
      <vt:lpstr>PowerPoint-Präsentation</vt:lpstr>
      <vt:lpstr>PowerPoint-Präsentation</vt:lpstr>
      <vt:lpstr>PowerPoint-Präsentation</vt:lpstr>
      <vt:lpstr>Technology for green shipping: Conversion of today‘s ferries on Vogelfluglinie (Pilot Project)</vt:lpstr>
      <vt:lpstr>PowerPoint-Präsentation</vt:lpstr>
      <vt:lpstr>Zero Emission Ferry – a greener solution</vt:lpstr>
      <vt:lpstr>Ferry System vs. Fehmarn Belt Fixed Link</vt:lpstr>
      <vt:lpstr>PowerPoint-Präsentation</vt:lpstr>
    </vt:vector>
  </TitlesOfParts>
  <Company>Montagebureauet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shipping as competitive factor – Zero Emission Ferries</dc:title>
  <dc:creator>Marko Möller</dc:creator>
  <cp:lastModifiedBy>Landtag Mecklenburg-Vorpommern</cp:lastModifiedBy>
  <cp:revision>308</cp:revision>
  <dcterms:created xsi:type="dcterms:W3CDTF">2012-07-03T12:40:31Z</dcterms:created>
  <dcterms:modified xsi:type="dcterms:W3CDTF">2013-04-18T12:43:27Z</dcterms:modified>
</cp:coreProperties>
</file>